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3A5A4-D9DB-4AA6-BF7C-75221387599C}" type="datetimeFigureOut">
              <a:rPr lang="en-US" smtClean="0"/>
              <a:t>14/02/19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051C9-99C2-4D4E-B0DC-3A28C340B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10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96C69-E58D-4A47-9469-3B6E1CAC2CAB}" type="datetimeFigureOut">
              <a:rPr lang="en-US" smtClean="0"/>
              <a:t>14/02/19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25A826-26C8-4651-B7AE-8757FD8A1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5A826-26C8-4651-B7AE-8757FD8A1B8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371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C234A-6096-49C4-9D30-95F7D8D14EBA}" type="datetime1">
              <a:rPr lang="en-US" smtClean="0"/>
              <a:t>14/02/19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9BCAA-89D8-43B5-823E-0A36CA622983}" type="datetime1">
              <a:rPr lang="en-US" smtClean="0"/>
              <a:t>14/02/19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4AE22-281E-4D5A-A6FE-24C054ACA0E5}" type="datetime1">
              <a:rPr lang="en-US" smtClean="0"/>
              <a:t>14/02/19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63D35-A305-49DA-BCAF-8355C0F3BBA0}" type="datetime1">
              <a:rPr lang="en-US" smtClean="0"/>
              <a:t>14/02/19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5BB5F-8DA6-43F6-B415-03BA2D54C409}" type="datetime1">
              <a:rPr lang="en-US" smtClean="0"/>
              <a:t>14/02/19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0D27-3C5D-4009-9C19-510D8AC9241D}" type="datetime1">
              <a:rPr lang="en-US" smtClean="0"/>
              <a:t>14/02/19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C928-8C0D-487D-BF55-4263E9D69BAE}" type="datetime1">
              <a:rPr lang="en-US" smtClean="0"/>
              <a:t>14/02/19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B76E-ED38-40C4-89B9-4EC7D8CC1A71}" type="datetime1">
              <a:rPr lang="en-US" smtClean="0"/>
              <a:t>14/02/19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80AD-8CEE-46B0-9EDB-8D53D7DBA6D1}" type="datetime1">
              <a:rPr lang="en-US" smtClean="0"/>
              <a:t>14/02/19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41045-064D-4B6F-A72D-F6015C74485B}" type="datetime1">
              <a:rPr lang="en-US" smtClean="0"/>
              <a:t>14/02/19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92436-95A9-4895-851E-E0EE95323F10}" type="datetime1">
              <a:rPr lang="en-US" smtClean="0"/>
              <a:t>14/02/19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61DD5-177B-44D6-B6FF-720A0B004988}" type="datetime1">
              <a:rPr lang="en-US" smtClean="0"/>
              <a:t>14/02/19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691661"/>
            <a:ext cx="2990491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a-GE" sz="1600" b="1" i="1" dirty="0" smtClean="0">
                <a:solidFill>
                  <a:schemeClr val="tx1"/>
                </a:solidFill>
              </a:rPr>
              <a:t>შტატი – 1770</a:t>
            </a:r>
          </a:p>
          <a:p>
            <a:pPr algn="r"/>
            <a:r>
              <a:rPr lang="ka-GE" sz="1600" b="1" i="1" dirty="0" smtClean="0">
                <a:solidFill>
                  <a:schemeClr val="tx1"/>
                </a:solidFill>
              </a:rPr>
              <a:t>ფაქტიური - 1598</a:t>
            </a:r>
          </a:p>
          <a:p>
            <a:pPr algn="r"/>
            <a:r>
              <a:rPr lang="ka-GE" sz="1600" b="1" i="1" dirty="0" smtClean="0">
                <a:solidFill>
                  <a:schemeClr val="tx1"/>
                </a:solidFill>
              </a:rPr>
              <a:t>ვაკანსია - 172</a:t>
            </a:r>
            <a:endParaRPr lang="en-US" sz="1600" b="1" i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31975" y="434250"/>
            <a:ext cx="2895600" cy="7368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300" b="1" i="1" dirty="0" smtClean="0">
                <a:solidFill>
                  <a:schemeClr val="tx1"/>
                </a:solidFill>
              </a:rPr>
              <a:t>შტატგარეშე – 1189</a:t>
            </a:r>
          </a:p>
          <a:p>
            <a:pPr algn="ctr"/>
            <a:r>
              <a:rPr lang="ka-GE" sz="1300" b="1" i="1" dirty="0" smtClean="0">
                <a:solidFill>
                  <a:schemeClr val="tx1"/>
                </a:solidFill>
              </a:rPr>
              <a:t>ფაქტიური – 779</a:t>
            </a:r>
          </a:p>
          <a:p>
            <a:pPr algn="ctr"/>
            <a:r>
              <a:rPr lang="ka-GE" sz="1300" b="1" i="1" dirty="0" smtClean="0">
                <a:solidFill>
                  <a:schemeClr val="tx1"/>
                </a:solidFill>
              </a:rPr>
              <a:t>ვაკანსია – 410</a:t>
            </a:r>
            <a:endParaRPr lang="en-US" sz="1300" b="1" i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1999" y="2063261"/>
            <a:ext cx="2990491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300" b="1" i="1" dirty="0" smtClean="0">
                <a:solidFill>
                  <a:schemeClr val="tx1"/>
                </a:solidFill>
              </a:rPr>
              <a:t>ცენტრალური აპარატი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შტატი – 502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ფაქტიური - 461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ვაკანსია - 41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82128" y="3587261"/>
            <a:ext cx="2990491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300" b="1" i="1" dirty="0" smtClean="0">
                <a:solidFill>
                  <a:schemeClr val="tx1"/>
                </a:solidFill>
              </a:rPr>
              <a:t>თბილისი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შტატი - 246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ფაქტიური - 222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ვაკანსია - 24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82128" y="5187461"/>
            <a:ext cx="2990491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300" b="1" i="1" dirty="0" smtClean="0">
                <a:solidFill>
                  <a:schemeClr val="tx1"/>
                </a:solidFill>
              </a:rPr>
              <a:t>ტერიტორიული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შტატი - 1022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ფაქტიური - 915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ვაკანსია - 107</a:t>
            </a:r>
            <a:endParaRPr lang="en-US" sz="1300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04800" y="1148861"/>
            <a:ext cx="20129" cy="477615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04800" y="1148861"/>
            <a:ext cx="4571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04800" y="2749061"/>
            <a:ext cx="45719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24929" y="4176733"/>
            <a:ext cx="45719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24929" y="5925020"/>
            <a:ext cx="45719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26"/>
          <p:cNvSpPr>
            <a:spLocks noGrp="1"/>
          </p:cNvSpPr>
          <p:nvPr>
            <p:ph type="ctrTitle"/>
          </p:nvPr>
        </p:nvSpPr>
        <p:spPr>
          <a:xfrm>
            <a:off x="740433" y="5862"/>
            <a:ext cx="7772400" cy="457199"/>
          </a:xfrm>
        </p:spPr>
        <p:txBody>
          <a:bodyPr>
            <a:normAutofit/>
          </a:bodyPr>
          <a:lstStyle/>
          <a:p>
            <a:r>
              <a:rPr lang="ka-GE" sz="1800" b="1" dirty="0" smtClean="0"/>
              <a:t>სოციალური მომსახურების სააგენტო</a:t>
            </a:r>
            <a:endParaRPr lang="en-US" sz="1800" b="1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8760069" y="812180"/>
            <a:ext cx="6733" cy="498195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231975" y="1260230"/>
            <a:ext cx="2914291" cy="720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b="1" i="1" dirty="0" smtClean="0">
                <a:solidFill>
                  <a:schemeClr val="tx1"/>
                </a:solidFill>
              </a:rPr>
              <a:t>ადმინისტრაციული კოდი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განკარგულებით – 300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ფაქტიური - 146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ვაკანსია - 154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3211355" y="959079"/>
            <a:ext cx="20129" cy="477615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8154504" y="3228241"/>
            <a:ext cx="62608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5249558" y="2063261"/>
            <a:ext cx="2914291" cy="685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b="1" i="1" dirty="0" smtClean="0">
                <a:solidFill>
                  <a:schemeClr val="tx1"/>
                </a:solidFill>
              </a:rPr>
              <a:t>საყოველთაო  ჯანდაცვა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განკარგულებით – 320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ფაქტიური - 280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ვაკანსია - 40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249558" y="2869222"/>
            <a:ext cx="2914291" cy="7180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i="1" dirty="0">
                <a:solidFill>
                  <a:schemeClr val="tx1"/>
                </a:solidFill>
              </a:rPr>
              <a:t>C </a:t>
            </a:r>
            <a:r>
              <a:rPr lang="ka-GE" sz="1100" b="1" i="1" dirty="0">
                <a:solidFill>
                  <a:schemeClr val="tx1"/>
                </a:solidFill>
              </a:rPr>
              <a:t>ჰეპატიტის </a:t>
            </a:r>
            <a:r>
              <a:rPr lang="ka-GE" sz="1100" b="1" i="1" dirty="0" smtClean="0">
                <a:solidFill>
                  <a:schemeClr val="tx1"/>
                </a:solidFill>
              </a:rPr>
              <a:t>მართვა</a:t>
            </a:r>
            <a:endParaRPr lang="en-US" sz="1100" b="1" i="1" dirty="0" smtClean="0">
              <a:solidFill>
                <a:schemeClr val="tx1"/>
              </a:solidFill>
            </a:endParaRP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განკარგულებით – 30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ფაქტიური - 1</a:t>
            </a:r>
            <a:r>
              <a:rPr lang="en-US" sz="1100" dirty="0" smtClean="0">
                <a:solidFill>
                  <a:schemeClr val="tx1"/>
                </a:solidFill>
              </a:rPr>
              <a:t>5</a:t>
            </a:r>
            <a:endParaRPr lang="ka-GE" sz="1100" dirty="0" smtClean="0">
              <a:solidFill>
                <a:schemeClr val="tx1"/>
              </a:solidFill>
            </a:endParaRP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ვაკანსია - 1</a:t>
            </a:r>
            <a:r>
              <a:rPr lang="en-US" sz="1100" dirty="0" smtClean="0">
                <a:solidFill>
                  <a:schemeClr val="tx1"/>
                </a:solidFill>
              </a:rPr>
              <a:t>5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249558" y="3706814"/>
            <a:ext cx="2914291" cy="69166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i="1" dirty="0" smtClean="0">
                <a:solidFill>
                  <a:schemeClr val="tx1"/>
                </a:solidFill>
              </a:rPr>
              <a:t>ქ</a:t>
            </a:r>
            <a:r>
              <a:rPr lang="ka-GE" sz="1100" b="1" i="1" dirty="0" smtClean="0">
                <a:solidFill>
                  <a:schemeClr val="tx1"/>
                </a:solidFill>
              </a:rPr>
              <a:t>რონიკული მედიკამენტები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განკარგულებით – 4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ფაქტიური - 1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ვაკანსია - 3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249558" y="4477219"/>
            <a:ext cx="2914291" cy="6484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b="1" i="1" dirty="0" smtClean="0">
                <a:solidFill>
                  <a:schemeClr val="tx1"/>
                </a:solidFill>
              </a:rPr>
              <a:t>დასაქმების პროგრამა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განკარგულებით – 51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ფაქტიური - 34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ვაკანსია - 17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254867" y="5218703"/>
            <a:ext cx="2914291" cy="12582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b="1" i="1" dirty="0" smtClean="0">
                <a:solidFill>
                  <a:schemeClr val="tx1"/>
                </a:solidFill>
              </a:rPr>
              <a:t>სოციალური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განკარგულებით– 484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ფაქტიური – 303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ვაკანსია – 181</a:t>
            </a:r>
          </a:p>
          <a:p>
            <a:pPr algn="r"/>
            <a:r>
              <a:rPr lang="ka-GE" sz="1100" b="1" dirty="0" smtClean="0">
                <a:solidFill>
                  <a:schemeClr val="tx1"/>
                </a:solidFill>
              </a:rPr>
              <a:t>მათ შორის: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უფროსი სოციალური აგენტი - 82/70</a:t>
            </a:r>
          </a:p>
          <a:p>
            <a:pPr algn="r"/>
            <a:r>
              <a:rPr lang="ka-GE" sz="1100" dirty="0" smtClean="0">
                <a:solidFill>
                  <a:schemeClr val="tx1"/>
                </a:solidFill>
              </a:rPr>
              <a:t>სოციალური აგენტი - 402/233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8136919" y="2406161"/>
            <a:ext cx="62608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>
            <a:off x="8154504" y="4067297"/>
            <a:ext cx="62608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8154504" y="4806461"/>
            <a:ext cx="62608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H="1" flipV="1">
            <a:off x="8136923" y="5791199"/>
            <a:ext cx="639542" cy="58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H="1">
            <a:off x="8154504" y="1685190"/>
            <a:ext cx="62608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8136919" y="812180"/>
            <a:ext cx="60730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74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28800" y="228600"/>
            <a:ext cx="5181600" cy="14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600" b="1" i="1" dirty="0" smtClean="0">
                <a:solidFill>
                  <a:schemeClr val="tx1"/>
                </a:solidFill>
              </a:rPr>
              <a:t>ცენტრალური აპარატი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შტატი – 502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ფაქტიური - 461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ვაკანსია - 41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შტატგარეშე – </a:t>
            </a:r>
            <a:r>
              <a:rPr lang="ka-GE" sz="1300" dirty="0" smtClean="0">
                <a:solidFill>
                  <a:schemeClr val="tx1"/>
                </a:solidFill>
              </a:rPr>
              <a:t>244</a:t>
            </a:r>
            <a:endParaRPr lang="ka-GE" sz="1300" dirty="0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178563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400" dirty="0" smtClean="0">
                <a:solidFill>
                  <a:schemeClr val="tx1"/>
                </a:solidFill>
              </a:rPr>
              <a:t>დირექტორი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62200" y="178563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დირექტორის მოადგილე -3/3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0" y="178563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მრჩეველი -3/3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81800" y="178563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ექსპერტ–კონსულტანტი-8/7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267686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დეპარტამენტის უფროსი – 15/12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62200" y="267686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დეპარტამენტის უფროსის მოადგილე – 18/16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07206" y="267686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სამმართველოს უფროსი – 44/39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94740" y="267686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სამმართველოს უფროსის მოადგილე – 3/3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0" y="28409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85800" y="3715746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მთავარი სპეციალისტი – 246/233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52800" y="3705882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 სპეციალისტი – 122/111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19800" y="3696018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სპეციალისტი – 39/32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40634" y="5029200"/>
            <a:ext cx="42672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smtClean="0">
                <a:solidFill>
                  <a:schemeClr val="tx1"/>
                </a:solidFill>
              </a:rPr>
              <a:t>სულ დასაქმებულთა რაოდენობა </a:t>
            </a:r>
            <a:r>
              <a:rPr lang="ka-GE" dirty="0" smtClean="0">
                <a:solidFill>
                  <a:schemeClr val="tx1"/>
                </a:solidFill>
              </a:rPr>
              <a:t>705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72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28800" y="228600"/>
            <a:ext cx="51816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600" b="1" i="1" dirty="0" smtClean="0">
                <a:solidFill>
                  <a:schemeClr val="tx1"/>
                </a:solidFill>
              </a:rPr>
              <a:t>თბილისი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შტატი – 246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ფაქტიური - 222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ვაკანსია - 24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შტატგარეშე – 78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1371600"/>
            <a:ext cx="1676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400" dirty="0" smtClean="0">
                <a:solidFill>
                  <a:schemeClr val="tx1"/>
                </a:solidFill>
              </a:rPr>
              <a:t>უფროსი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89885" y="1371531"/>
            <a:ext cx="1676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უფროსის მოადგილე 3/3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7600" y="1371531"/>
            <a:ext cx="1828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სისტემური ადმინისტრატორი 3/3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99243" y="1371531"/>
            <a:ext cx="1563557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იურისტი 5/4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191" y="2605744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მთავარი სპეციალისტი  25/23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028" y="2588776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 სპეციალისტი 79/74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81021" y="2605745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სპეციალისტი  53/49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19812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 სოციალური მუშაკი  9/6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49260" y="19812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სოციალური მუშაკი – 67/58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57622" y="19812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 სოციალური აგენტი  12/12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740806" y="19812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სოციალური აგენტი      67/46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73606" y="5562600"/>
            <a:ext cx="42672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smtClean="0">
                <a:solidFill>
                  <a:schemeClr val="tx1"/>
                </a:solidFill>
              </a:rPr>
              <a:t>სულ დასაქმებულთა რაოდენობა 300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239000" y="1371600"/>
            <a:ext cx="1563557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ფსიქოლოგი  1/1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99210" y="3581400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საპენსიო  16 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1431991" y="3581400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საარსებო  7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>
            <a:endCxn id="2" idx="0"/>
          </p:cNvCxnSpPr>
          <p:nvPr/>
        </p:nvCxnSpPr>
        <p:spPr>
          <a:xfrm flipH="1">
            <a:off x="708810" y="3130235"/>
            <a:ext cx="685800" cy="451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endCxn id="18" idx="0"/>
          </p:cNvCxnSpPr>
          <p:nvPr/>
        </p:nvCxnSpPr>
        <p:spPr>
          <a:xfrm>
            <a:off x="1394610" y="3130235"/>
            <a:ext cx="646981" cy="451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5624422" y="3610663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საპენსიოს ოპერატორი  8 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7924800" y="3581400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საარსებოს ოპერატორი  9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6346515" y="4272952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საქმისწარმოება  18 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2924368" y="3590310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საპენსიო  46 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270088" y="3601612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საარსებო  13 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3597228" y="4199910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დასაქმება  7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H="1">
            <a:off x="3496586" y="3140383"/>
            <a:ext cx="685800" cy="451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196764" y="3159215"/>
            <a:ext cx="646981" cy="451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endCxn id="38" idx="7"/>
          </p:cNvCxnSpPr>
          <p:nvPr/>
        </p:nvCxnSpPr>
        <p:spPr>
          <a:xfrm flipH="1">
            <a:off x="6665074" y="3167563"/>
            <a:ext cx="761532" cy="53237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46" idx="0"/>
          </p:cNvCxnSpPr>
          <p:nvPr/>
        </p:nvCxnSpPr>
        <p:spPr>
          <a:xfrm>
            <a:off x="4182386" y="3139145"/>
            <a:ext cx="24442" cy="10607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0" idx="2"/>
            <a:endCxn id="39" idx="0"/>
          </p:cNvCxnSpPr>
          <p:nvPr/>
        </p:nvCxnSpPr>
        <p:spPr>
          <a:xfrm>
            <a:off x="7447821" y="3139145"/>
            <a:ext cx="1086579" cy="44225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2336334" y="4267200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ჯანდაცვა  4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75" name="Oval 74"/>
          <p:cNvSpPr/>
          <p:nvPr/>
        </p:nvSpPr>
        <p:spPr>
          <a:xfrm>
            <a:off x="4879689" y="4220263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შერეული ფუნქცია  4 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88" name="Elbow Connector 87"/>
          <p:cNvCxnSpPr/>
          <p:nvPr/>
        </p:nvCxnSpPr>
        <p:spPr>
          <a:xfrm rot="5400000">
            <a:off x="2932558" y="3084947"/>
            <a:ext cx="1128055" cy="1236452"/>
          </a:xfrm>
          <a:prstGeom prst="bentConnector3">
            <a:avLst>
              <a:gd name="adj1" fmla="val 3352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 rot="16200000" flipH="1">
            <a:off x="4305455" y="3016076"/>
            <a:ext cx="1060765" cy="1306902"/>
          </a:xfrm>
          <a:prstGeom prst="bentConnector3">
            <a:avLst>
              <a:gd name="adj1" fmla="val 2833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Oval 99"/>
          <p:cNvSpPr/>
          <p:nvPr/>
        </p:nvSpPr>
        <p:spPr>
          <a:xfrm>
            <a:off x="7696200" y="4233486"/>
            <a:ext cx="12192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100" dirty="0" smtClean="0">
                <a:solidFill>
                  <a:schemeClr val="tx1"/>
                </a:solidFill>
              </a:rPr>
              <a:t>შერეული ფუნქცია  14 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106" name="Straight Arrow Connector 105"/>
          <p:cNvCxnSpPr>
            <a:stCxn id="10" idx="2"/>
            <a:endCxn id="40" idx="0"/>
          </p:cNvCxnSpPr>
          <p:nvPr/>
        </p:nvCxnSpPr>
        <p:spPr>
          <a:xfrm flipH="1">
            <a:off x="6956115" y="3139145"/>
            <a:ext cx="491706" cy="113380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>
            <a:stCxn id="10" idx="2"/>
            <a:endCxn id="100" idx="1"/>
          </p:cNvCxnSpPr>
          <p:nvPr/>
        </p:nvCxnSpPr>
        <p:spPr>
          <a:xfrm>
            <a:off x="7447821" y="3139145"/>
            <a:ext cx="426927" cy="118361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8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28800" y="228600"/>
            <a:ext cx="51816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600" b="1" i="1" dirty="0" smtClean="0">
                <a:solidFill>
                  <a:schemeClr val="tx1"/>
                </a:solidFill>
              </a:rPr>
              <a:t>ტერიტორიული ერთეული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შტატი – 1022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ფაქტიური - 915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ვაკანსია - 107</a:t>
            </a:r>
          </a:p>
          <a:p>
            <a:pPr algn="r"/>
            <a:r>
              <a:rPr lang="ka-GE" sz="1300" dirty="0" smtClean="0">
                <a:solidFill>
                  <a:schemeClr val="tx1"/>
                </a:solidFill>
              </a:rPr>
              <a:t>შტატგარეშე – </a:t>
            </a:r>
            <a:r>
              <a:rPr lang="ka-GE" sz="1300" dirty="0" smtClean="0">
                <a:solidFill>
                  <a:schemeClr val="tx1"/>
                </a:solidFill>
              </a:rPr>
              <a:t>457</a:t>
            </a:r>
            <a:endParaRPr lang="ka-GE" sz="1300" dirty="0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1371600"/>
            <a:ext cx="1676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400" dirty="0" smtClean="0">
                <a:solidFill>
                  <a:schemeClr val="tx1"/>
                </a:solidFill>
              </a:rPr>
              <a:t>უფროსი -11/11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89885" y="1371531"/>
            <a:ext cx="1676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უფროსის მოადგილე 28/26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7600" y="1371531"/>
            <a:ext cx="1828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რაიონული/საქალაქო განყოფილების უფროსი 55/35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99243" y="1371531"/>
            <a:ext cx="1563557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იურისტი 63/46 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191" y="3321986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მთავარი სპეციალისტი  119/113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27807" y="3338671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 სპეციალისტი 237/231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08689" y="3349387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სპეციალისტი  227/208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19812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 სოციალური მუშაკი  12/11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49260" y="19812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სოციალური მუშაკი – 187/154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57622" y="19812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უფროსი სოციალური აგენტი  70/58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740806" y="19812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სოციალური აგენტი      333/183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239000" y="1371600"/>
            <a:ext cx="1563557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ფსიქოლოგი  10/10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53202" y="4320798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საპენსიო  44 </a:t>
            </a:r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708810" y="3872071"/>
            <a:ext cx="685800" cy="451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394610" y="3872071"/>
            <a:ext cx="646981" cy="451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3496586" y="3882219"/>
            <a:ext cx="685800" cy="451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196764" y="3901051"/>
            <a:ext cx="646981" cy="451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6691222" y="3909399"/>
            <a:ext cx="735384" cy="47057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4182386" y="3880981"/>
            <a:ext cx="24442" cy="10607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endCxn id="67" idx="1"/>
          </p:cNvCxnSpPr>
          <p:nvPr/>
        </p:nvCxnSpPr>
        <p:spPr>
          <a:xfrm>
            <a:off x="7422293" y="3855386"/>
            <a:ext cx="752842" cy="5245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Elbow Connector 87"/>
          <p:cNvCxnSpPr/>
          <p:nvPr/>
        </p:nvCxnSpPr>
        <p:spPr>
          <a:xfrm rot="5400000">
            <a:off x="2932558" y="3826783"/>
            <a:ext cx="1128055" cy="1236452"/>
          </a:xfrm>
          <a:prstGeom prst="bentConnector3">
            <a:avLst>
              <a:gd name="adj1" fmla="val 3352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 rot="16200000" flipH="1">
            <a:off x="4305455" y="3757912"/>
            <a:ext cx="1060765" cy="1306902"/>
          </a:xfrm>
          <a:prstGeom prst="bentConnector3">
            <a:avLst>
              <a:gd name="adj1" fmla="val 2833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endCxn id="65" idx="7"/>
          </p:cNvCxnSpPr>
          <p:nvPr/>
        </p:nvCxnSpPr>
        <p:spPr>
          <a:xfrm flipH="1">
            <a:off x="6995412" y="3880981"/>
            <a:ext cx="452412" cy="99733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>
            <a:endCxn id="66" idx="0"/>
          </p:cNvCxnSpPr>
          <p:nvPr/>
        </p:nvCxnSpPr>
        <p:spPr>
          <a:xfrm>
            <a:off x="7534787" y="3872523"/>
            <a:ext cx="69362" cy="118361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152400" y="2667000"/>
            <a:ext cx="2133599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სისტემური ადმინისტრატორი 10/10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349260" y="2667000"/>
            <a:ext cx="2133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ბუღალტერი 10/10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560140" y="2648308"/>
            <a:ext cx="2104933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კონტროლის მონიტორი  43/43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781800" y="2652622"/>
            <a:ext cx="2092606" cy="533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ინსპექტორი 10/7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1546291" y="4351385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საარსებო  30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1360823" y="5023816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შერეული ფუნქცია  29 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268132" y="5023816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ჯანდაცვა  10 </a:t>
            </a:r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8" idx="2"/>
          </p:cNvCxnSpPr>
          <p:nvPr/>
        </p:nvCxnSpPr>
        <p:spPr>
          <a:xfrm flipH="1">
            <a:off x="914400" y="3855386"/>
            <a:ext cx="517591" cy="116843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2"/>
            <a:endCxn id="55" idx="1"/>
          </p:cNvCxnSpPr>
          <p:nvPr/>
        </p:nvCxnSpPr>
        <p:spPr>
          <a:xfrm>
            <a:off x="1431991" y="3855386"/>
            <a:ext cx="73902" cy="125770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2454215" y="5004913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ჯანდაცვა  21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2963186" y="4352216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საპენსიო  87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3711528" y="4960985"/>
            <a:ext cx="1089072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დასაქმება  7 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4348445" y="4355057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საარსებო  27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4993989" y="4964657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შერეული ფუნქცია  89 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5599243" y="4179438"/>
            <a:ext cx="1141563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800" dirty="0" smtClean="0">
                <a:solidFill>
                  <a:schemeClr val="tx1"/>
                </a:solidFill>
              </a:rPr>
              <a:t>საპენსიოს ოპერატორი  22 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6019800" y="4789038"/>
            <a:ext cx="11430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800" dirty="0" smtClean="0">
                <a:solidFill>
                  <a:schemeClr val="tx1"/>
                </a:solidFill>
              </a:rPr>
              <a:t>საარსებო/</a:t>
            </a:r>
          </a:p>
          <a:p>
            <a:pPr algn="ctr"/>
            <a:r>
              <a:rPr lang="ka-GE" sz="800" dirty="0" smtClean="0">
                <a:solidFill>
                  <a:schemeClr val="tx1"/>
                </a:solidFill>
              </a:rPr>
              <a:t>საპენსიო ოპერატორი   20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7108849" y="5056138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საქმისწარმოება/</a:t>
            </a:r>
          </a:p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არქივი  53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8012484" y="4290701"/>
            <a:ext cx="1110652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800" dirty="0" smtClean="0">
                <a:solidFill>
                  <a:schemeClr val="tx1"/>
                </a:solidFill>
              </a:rPr>
              <a:t>საარსებოს ოპერატორი  41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8099449" y="4966864"/>
            <a:ext cx="9906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900" dirty="0" smtClean="0">
                <a:solidFill>
                  <a:schemeClr val="tx1"/>
                </a:solidFill>
              </a:rPr>
              <a:t>შერეული ფუნქცია  72 </a:t>
            </a:r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30" name="Straight Arrow Connector 29"/>
          <p:cNvCxnSpPr>
            <a:stCxn id="10" idx="2"/>
            <a:endCxn id="68" idx="1"/>
          </p:cNvCxnSpPr>
          <p:nvPr/>
        </p:nvCxnSpPr>
        <p:spPr>
          <a:xfrm>
            <a:off x="7475489" y="3882787"/>
            <a:ext cx="769030" cy="117335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2397873" y="5911970"/>
            <a:ext cx="42672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smtClean="0">
                <a:solidFill>
                  <a:schemeClr val="tx1"/>
                </a:solidFill>
              </a:rPr>
              <a:t>სულ დასაქმებულთა </a:t>
            </a:r>
            <a:r>
              <a:rPr lang="ka-GE" smtClean="0">
                <a:solidFill>
                  <a:schemeClr val="tx1"/>
                </a:solidFill>
              </a:rPr>
              <a:t>რაოდენობა </a:t>
            </a:r>
            <a:r>
              <a:rPr lang="ka-GE" smtClean="0">
                <a:solidFill>
                  <a:schemeClr val="tx1"/>
                </a:solidFill>
              </a:rPr>
              <a:t>1372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6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370</Words>
  <Application>Microsoft Office PowerPoint</Application>
  <PresentationFormat>On-screen Show (4:3)</PresentationFormat>
  <Paragraphs>131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სოციალური მომსახურების სააგენტო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სოციალური მომსახურების სააგენტო</dc:title>
  <dc:creator>maia sulaberidze</dc:creator>
  <cp:lastModifiedBy>maia sulaberidze</cp:lastModifiedBy>
  <cp:revision>18</cp:revision>
  <cp:lastPrinted>2019-02-14T07:14:21Z</cp:lastPrinted>
  <dcterms:created xsi:type="dcterms:W3CDTF">2006-08-16T00:00:00Z</dcterms:created>
  <dcterms:modified xsi:type="dcterms:W3CDTF">2019-02-14T07:15:01Z</dcterms:modified>
</cp:coreProperties>
</file>